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6"/>
  </p:notesMasterIdLst>
  <p:sldIdLst>
    <p:sldId id="272" r:id="rId3"/>
    <p:sldId id="273" r:id="rId4"/>
    <p:sldId id="274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DEB"/>
    <a:srgbClr val="41A6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345" autoAdjust="0"/>
  </p:normalViewPr>
  <p:slideViewPr>
    <p:cSldViewPr snapToGrid="0">
      <p:cViewPr varScale="1">
        <p:scale>
          <a:sx n="105" d="100"/>
          <a:sy n="105" d="100"/>
        </p:scale>
        <p:origin x="7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20BC8-7652-40A5-BC9D-1A82E76CFD52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F2897-1509-41B1-8ED2-3984D5C83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84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F2897-1509-41B1-8ED2-3984D5C83A2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35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44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56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68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7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07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9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9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27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98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11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52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248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008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2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054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38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27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56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0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75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736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777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908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43392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5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11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06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3A7E7-964A-440A-BF0D-FB4E059D076F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9C8E0-AD2F-4BC4-81A7-C068DA21B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45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69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524000" y="6525344"/>
            <a:ext cx="9144000" cy="285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  <a:lumOff val="3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5181" t="33548" r="42800" b="49245"/>
          <a:stretch/>
        </p:blipFill>
        <p:spPr>
          <a:xfrm>
            <a:off x="198070" y="88977"/>
            <a:ext cx="2224619" cy="77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5209" y="88978"/>
            <a:ext cx="810527" cy="7782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3CCADE-1E2C-1243-A56A-0C800A9B0B52}"/>
              </a:ext>
            </a:extLst>
          </p:cNvPr>
          <p:cNvSpPr txBox="1"/>
          <p:nvPr/>
        </p:nvSpPr>
        <p:spPr>
          <a:xfrm>
            <a:off x="357535" y="2072229"/>
            <a:ext cx="1126584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>
                <a:solidFill>
                  <a:schemeClr val="bg1"/>
                </a:solidFill>
              </a:rPr>
              <a:t>От </a:t>
            </a:r>
            <a:r>
              <a:rPr lang="ru-RU" sz="2400">
                <a:solidFill>
                  <a:schemeClr val="bg1"/>
                </a:solidFill>
              </a:rPr>
              <a:t>кафедры </a:t>
            </a:r>
            <a:r>
              <a:rPr lang="ru-RU" sz="2400" smtClean="0">
                <a:solidFill>
                  <a:schemeClr val="bg1"/>
                </a:solidFill>
              </a:rPr>
              <a:t>ЭТиКТ </a:t>
            </a:r>
            <a:r>
              <a:rPr lang="ru-RU" sz="2400">
                <a:solidFill>
                  <a:schemeClr val="bg1"/>
                </a:solidFill>
              </a:rPr>
              <a:t>на </a:t>
            </a:r>
            <a:r>
              <a:rPr lang="ru-RU" sz="2400">
                <a:solidFill>
                  <a:schemeClr val="bg1"/>
                </a:solidFill>
              </a:rPr>
              <a:t>конференцию </a:t>
            </a:r>
            <a:r>
              <a:rPr lang="ru-RU" sz="2400" smtClean="0">
                <a:solidFill>
                  <a:schemeClr val="bg1"/>
                </a:solidFill>
              </a:rPr>
              <a:t>было </a:t>
            </a:r>
            <a:r>
              <a:rPr lang="ru-RU" sz="2400">
                <a:solidFill>
                  <a:schemeClr val="bg1"/>
                </a:solidFill>
              </a:rPr>
              <a:t>подано всего </a:t>
            </a:r>
            <a:r>
              <a:rPr lang="ru-RU" sz="2400" b="1">
                <a:solidFill>
                  <a:schemeClr val="bg1"/>
                </a:solidFill>
              </a:rPr>
              <a:t>42 статьи</a:t>
            </a:r>
            <a:r>
              <a:rPr lang="ru-RU" sz="2400">
                <a:solidFill>
                  <a:schemeClr val="bg1"/>
                </a:solidFill>
              </a:rPr>
              <a:t>. В связи с установленным ограничением на количество публикаций от одной кафедры, а также по результатам проверки на антиплагиат и соблюдение требований оформления, к публикации было допущено только </a:t>
            </a:r>
            <a:r>
              <a:rPr lang="ru-RU" sz="2400" b="1">
                <a:solidFill>
                  <a:schemeClr val="bg1"/>
                </a:solidFill>
              </a:rPr>
              <a:t>11 статей</a:t>
            </a:r>
            <a:r>
              <a:rPr lang="ru-RU" sz="2400">
                <a:solidFill>
                  <a:schemeClr val="bg1"/>
                </a:solidFill>
              </a:rPr>
              <a:t>. Указанные материалы будут опубликованы в сборнике конференции "СЧ – 2025", выход которого запланирован на конец мая текущего </a:t>
            </a:r>
            <a:r>
              <a:rPr lang="ru-RU" sz="2400">
                <a:solidFill>
                  <a:schemeClr val="bg1"/>
                </a:solidFill>
              </a:rPr>
              <a:t>года</a:t>
            </a:r>
            <a:r>
              <a:rPr lang="ru-RU" sz="2400" smtClean="0">
                <a:solidFill>
                  <a:schemeClr val="bg1"/>
                </a:solidFill>
              </a:rPr>
              <a:t>.</a:t>
            </a:r>
          </a:p>
          <a:p>
            <a:endParaRPr lang="ru-RU" sz="2400" smtClean="0">
              <a:solidFill>
                <a:schemeClr val="bg1"/>
              </a:solidFill>
            </a:endParaRPr>
          </a:p>
          <a:p>
            <a:pPr algn="just"/>
            <a:r>
              <a:rPr lang="ru-RU" sz="2400" b="1">
                <a:solidFill>
                  <a:schemeClr val="bg1"/>
                </a:solidFill>
              </a:rPr>
              <a:t>П</a:t>
            </a:r>
            <a:r>
              <a:rPr lang="ru-RU" sz="2400" b="1" smtClean="0">
                <a:solidFill>
                  <a:schemeClr val="bg1"/>
                </a:solidFill>
              </a:rPr>
              <a:t>о </a:t>
            </a:r>
            <a:r>
              <a:rPr lang="ru-RU" sz="2400" b="1">
                <a:solidFill>
                  <a:schemeClr val="bg1"/>
                </a:solidFill>
              </a:rPr>
              <a:t>сравнению с предыдущим годом наблюдается изменение состава участников:</a:t>
            </a:r>
            <a:r>
              <a:rPr lang="ru-RU" sz="2400">
                <a:solidFill>
                  <a:schemeClr val="bg1"/>
                </a:solidFill>
              </a:rPr>
              <a:t> </a:t>
            </a:r>
            <a:r>
              <a:rPr lang="ru-RU" sz="2400">
                <a:solidFill>
                  <a:schemeClr val="bg1"/>
                </a:solidFill>
              </a:rPr>
              <a:t>в </a:t>
            </a:r>
            <a:r>
              <a:rPr lang="ru-RU" sz="2400" smtClean="0">
                <a:solidFill>
                  <a:schemeClr val="bg1"/>
                </a:solidFill>
              </a:rPr>
              <a:t>этом </a:t>
            </a:r>
            <a:r>
              <a:rPr lang="ru-RU" sz="2400">
                <a:solidFill>
                  <a:schemeClr val="bg1"/>
                </a:solidFill>
              </a:rPr>
              <a:t>году основную активность проявили </a:t>
            </a:r>
            <a:r>
              <a:rPr lang="ru-RU" sz="2400" b="1">
                <a:solidFill>
                  <a:schemeClr val="bg1"/>
                </a:solidFill>
              </a:rPr>
              <a:t>студенты 2–3 </a:t>
            </a:r>
            <a:r>
              <a:rPr lang="ru-RU" sz="2400" b="1">
                <a:solidFill>
                  <a:schemeClr val="bg1"/>
                </a:solidFill>
              </a:rPr>
              <a:t>курсов </a:t>
            </a:r>
            <a:r>
              <a:rPr lang="ru-RU" sz="2400" b="1" smtClean="0">
                <a:solidFill>
                  <a:schemeClr val="bg1"/>
                </a:solidFill>
              </a:rPr>
              <a:t>бакалавриата (90%)</a:t>
            </a:r>
            <a:r>
              <a:rPr lang="ru-RU" sz="2400" smtClean="0">
                <a:solidFill>
                  <a:schemeClr val="bg1"/>
                </a:solidFill>
              </a:rPr>
              <a:t>, </a:t>
            </a:r>
            <a:r>
              <a:rPr lang="ru-RU" sz="2400">
                <a:solidFill>
                  <a:schemeClr val="bg1"/>
                </a:solidFill>
              </a:rPr>
              <a:t>тогда как участие магистрантов и докторантов </a:t>
            </a:r>
            <a:r>
              <a:rPr lang="ru-RU" sz="2400">
                <a:solidFill>
                  <a:schemeClr val="bg1"/>
                </a:solidFill>
              </a:rPr>
              <a:t>было </a:t>
            </a:r>
            <a:r>
              <a:rPr lang="ru-RU" sz="2400" smtClean="0">
                <a:solidFill>
                  <a:schemeClr val="bg1"/>
                </a:solidFill>
              </a:rPr>
              <a:t>минимальным.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CAAEE-6006-5441-8C6C-1FB42565AE39}"/>
              </a:ext>
            </a:extLst>
          </p:cNvPr>
          <p:cNvSpPr txBox="1"/>
          <p:nvPr/>
        </p:nvSpPr>
        <p:spPr>
          <a:xfrm>
            <a:off x="3770320" y="1549009"/>
            <a:ext cx="478272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Отчет</a:t>
            </a:r>
            <a:endParaRPr lang="ru-KZ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464072" y="88977"/>
            <a:ext cx="195681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>
              <a:defRPr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Сабиболда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Акежан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0888" y="57469"/>
            <a:ext cx="72000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0" dirty="0" smtClean="0">
                <a:solidFill>
                  <a:srgbClr val="002060"/>
                </a:solidFill>
              </a:rPr>
              <a:t>Отчет </a:t>
            </a:r>
            <a:r>
              <a:rPr lang="ru-RU" sz="2800" kern="0" dirty="0">
                <a:solidFill>
                  <a:srgbClr val="002060"/>
                </a:solidFill>
              </a:rPr>
              <a:t>конференции «</a:t>
            </a:r>
            <a:r>
              <a:rPr lang="ru-RU" sz="2800" kern="0" dirty="0" err="1">
                <a:solidFill>
                  <a:srgbClr val="002060"/>
                </a:solidFill>
              </a:rPr>
              <a:t>Сатпаевские</a:t>
            </a:r>
            <a:r>
              <a:rPr lang="ru-RU" sz="2800" kern="0" dirty="0">
                <a:solidFill>
                  <a:srgbClr val="002060"/>
                </a:solidFill>
              </a:rPr>
              <a:t> </a:t>
            </a:r>
            <a:r>
              <a:rPr lang="ru-RU" sz="2800" kern="0" smtClean="0">
                <a:solidFill>
                  <a:srgbClr val="002060"/>
                </a:solidFill>
              </a:rPr>
              <a:t>чтения </a:t>
            </a:r>
            <a:r>
              <a:rPr lang="ru-RU" sz="2800" kern="0" smtClean="0">
                <a:solidFill>
                  <a:srgbClr val="002060"/>
                </a:solidFill>
              </a:rPr>
              <a:t>2025», </a:t>
            </a:r>
            <a:r>
              <a:rPr lang="ru-RU" sz="2800" kern="0" dirty="0">
                <a:solidFill>
                  <a:srgbClr val="002060"/>
                </a:solidFill>
              </a:rPr>
              <a:t>доклады и статьи от   кафедры «</a:t>
            </a:r>
            <a:r>
              <a:rPr lang="ru-RU" sz="2800" kern="0" dirty="0" err="1">
                <a:solidFill>
                  <a:srgbClr val="002060"/>
                </a:solidFill>
              </a:rPr>
              <a:t>ЭТиКТ</a:t>
            </a:r>
            <a:r>
              <a:rPr lang="ru-RU" sz="2800" kern="0" dirty="0" smtClean="0">
                <a:solidFill>
                  <a:srgbClr val="002060"/>
                </a:solidFill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34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524000" y="6525344"/>
            <a:ext cx="9144000" cy="285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  <a:lumOff val="3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5181" t="33548" r="42800" b="49245"/>
          <a:stretch/>
        </p:blipFill>
        <p:spPr>
          <a:xfrm>
            <a:off x="198070" y="88977"/>
            <a:ext cx="2224619" cy="77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209" y="88978"/>
            <a:ext cx="810527" cy="7782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2439" y="2229136"/>
            <a:ext cx="109471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chemeClr val="accent1"/>
              </a:solidFill>
            </a:endParaRPr>
          </a:p>
          <a:p>
            <a:pPr algn="just"/>
            <a:r>
              <a:rPr lang="ru-RU" sz="2400"/>
              <a:t>В</a:t>
            </a:r>
            <a:r>
              <a:rPr lang="ru-RU" sz="2400" smtClean="0"/>
              <a:t> </a:t>
            </a:r>
            <a:r>
              <a:rPr lang="ru-RU" sz="2400"/>
              <a:t>этом году секции докладов были объединены не по кафедрам, а по </a:t>
            </a:r>
            <a:r>
              <a:rPr lang="ru-RU" sz="2400" b="1"/>
              <a:t>институциональному </a:t>
            </a:r>
            <a:r>
              <a:rPr lang="ru-RU" sz="2400"/>
              <a:t>принципу — все участники представляли единый</a:t>
            </a:r>
            <a:r>
              <a:rPr lang="ru-RU" sz="2400" b="1"/>
              <a:t> Институт автоматики и информационных технологий</a:t>
            </a:r>
            <a:r>
              <a:rPr lang="ru-RU" sz="2400"/>
              <a:t>, в рамках которого была сформирована общая научная секция.</a:t>
            </a:r>
          </a:p>
          <a:p>
            <a:pPr algn="just"/>
            <a:r>
              <a:rPr lang="ru-RU" sz="2400" b="1"/>
              <a:t>Призовых </a:t>
            </a:r>
            <a:r>
              <a:rPr lang="ru-RU" sz="2400" b="1"/>
              <a:t>мест </a:t>
            </a:r>
            <a:r>
              <a:rPr lang="ru-RU" sz="2400" b="1" smtClean="0"/>
              <a:t>участники </a:t>
            </a:r>
            <a:r>
              <a:rPr lang="ru-RU" sz="2400" b="1"/>
              <a:t>кафедры ЭТиКТ </a:t>
            </a:r>
            <a:r>
              <a:rPr lang="ru-RU" sz="2400" b="1"/>
              <a:t>не </a:t>
            </a:r>
            <a:r>
              <a:rPr lang="ru-RU" sz="2400" b="1" smtClean="0"/>
              <a:t>заняли. С прошедшими в сборник статьями можно ознакомиться на следующем слайде.</a:t>
            </a:r>
            <a:endParaRPr lang="ru-RU" sz="2400"/>
          </a:p>
          <a:p>
            <a:pPr algn="just"/>
            <a:r>
              <a:rPr lang="ru-RU" sz="2400" b="1" dirty="0">
                <a:solidFill>
                  <a:schemeClr val="accent1"/>
                </a:solidFill>
              </a:rPr>
              <a:t/>
            </a:r>
            <a:br>
              <a:rPr lang="ru-RU" sz="2400" b="1" dirty="0">
                <a:solidFill>
                  <a:schemeClr val="accent1"/>
                </a:solidFill>
              </a:rPr>
            </a:b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64072" y="88977"/>
            <a:ext cx="195681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>
              <a:defRPr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Сабиболда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Акежан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0888" y="-1957"/>
            <a:ext cx="72000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0" dirty="0">
                <a:solidFill>
                  <a:srgbClr val="002060"/>
                </a:solidFill>
              </a:rPr>
              <a:t>Отчет конференции «</a:t>
            </a:r>
            <a:r>
              <a:rPr lang="ru-RU" sz="2800" kern="0" dirty="0" err="1">
                <a:solidFill>
                  <a:srgbClr val="002060"/>
                </a:solidFill>
              </a:rPr>
              <a:t>Сатпаевские</a:t>
            </a:r>
            <a:r>
              <a:rPr lang="ru-RU" sz="2800" kern="0" dirty="0">
                <a:solidFill>
                  <a:srgbClr val="002060"/>
                </a:solidFill>
              </a:rPr>
              <a:t> </a:t>
            </a:r>
            <a:r>
              <a:rPr lang="ru-RU" sz="2800" kern="0" smtClean="0">
                <a:solidFill>
                  <a:srgbClr val="002060"/>
                </a:solidFill>
              </a:rPr>
              <a:t>чтения </a:t>
            </a:r>
            <a:r>
              <a:rPr lang="ru-RU" sz="2800" kern="0" smtClean="0">
                <a:solidFill>
                  <a:srgbClr val="002060"/>
                </a:solidFill>
              </a:rPr>
              <a:t>2025», </a:t>
            </a:r>
            <a:r>
              <a:rPr lang="ru-RU" sz="2800" kern="0" dirty="0">
                <a:solidFill>
                  <a:srgbClr val="002060"/>
                </a:solidFill>
              </a:rPr>
              <a:t>доклады и статьи от   кафедры «</a:t>
            </a:r>
            <a:r>
              <a:rPr lang="ru-RU" sz="2800" kern="0" dirty="0" err="1">
                <a:solidFill>
                  <a:srgbClr val="002060"/>
                </a:solidFill>
              </a:rPr>
              <a:t>ЭТиКТ</a:t>
            </a:r>
            <a:r>
              <a:rPr lang="ru-RU" sz="2800" kern="0" dirty="0">
                <a:solidFill>
                  <a:srgbClr val="002060"/>
                </a:solidFill>
              </a:rPr>
              <a:t>»</a:t>
            </a: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CAAEE-6006-5441-8C6C-1FB42565AE39}"/>
              </a:ext>
            </a:extLst>
          </p:cNvPr>
          <p:cNvSpPr txBox="1"/>
          <p:nvPr/>
        </p:nvSpPr>
        <p:spPr>
          <a:xfrm>
            <a:off x="3704639" y="1383038"/>
            <a:ext cx="478272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Результаты</a:t>
            </a:r>
            <a:endParaRPr lang="ru-KZ" sz="2800" dirty="0"/>
          </a:p>
        </p:txBody>
      </p:sp>
    </p:spTree>
    <p:extLst>
      <p:ext uri="{BB962C8B-B14F-4D97-AF65-F5344CB8AC3E}">
        <p14:creationId xmlns:p14="http://schemas.microsoft.com/office/powerpoint/2010/main" val="98637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524000" y="6525344"/>
            <a:ext cx="9144000" cy="285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  <a:lumOff val="3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5181" t="33548" r="42800" b="49245"/>
          <a:stretch/>
        </p:blipFill>
        <p:spPr>
          <a:xfrm>
            <a:off x="198070" y="88977"/>
            <a:ext cx="2224619" cy="77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209" y="88978"/>
            <a:ext cx="810527" cy="7782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4072" y="88977"/>
            <a:ext cx="195681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>
              <a:defRPr/>
            </a:pP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Сабиболда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Акежан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0888" y="-1957"/>
            <a:ext cx="72000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kern="0" dirty="0">
                <a:solidFill>
                  <a:srgbClr val="002060"/>
                </a:solidFill>
              </a:rPr>
              <a:t>Отчет конференции «</a:t>
            </a:r>
            <a:r>
              <a:rPr lang="ru-RU" sz="2800" kern="0" dirty="0" err="1">
                <a:solidFill>
                  <a:srgbClr val="002060"/>
                </a:solidFill>
              </a:rPr>
              <a:t>Сатпаевские</a:t>
            </a:r>
            <a:r>
              <a:rPr lang="ru-RU" sz="2800" kern="0" dirty="0">
                <a:solidFill>
                  <a:srgbClr val="002060"/>
                </a:solidFill>
              </a:rPr>
              <a:t> </a:t>
            </a:r>
            <a:r>
              <a:rPr lang="ru-RU" sz="2800" kern="0" smtClean="0">
                <a:solidFill>
                  <a:srgbClr val="002060"/>
                </a:solidFill>
              </a:rPr>
              <a:t>чтения </a:t>
            </a:r>
            <a:r>
              <a:rPr lang="ru-RU" sz="2800" kern="0" smtClean="0">
                <a:solidFill>
                  <a:srgbClr val="002060"/>
                </a:solidFill>
              </a:rPr>
              <a:t>2025», </a:t>
            </a:r>
            <a:r>
              <a:rPr lang="ru-RU" sz="2800" kern="0" dirty="0">
                <a:solidFill>
                  <a:srgbClr val="002060"/>
                </a:solidFill>
              </a:rPr>
              <a:t>доклады и статьи от   кафедры «</a:t>
            </a:r>
            <a:r>
              <a:rPr lang="ru-RU" sz="2800" kern="0" dirty="0" err="1">
                <a:solidFill>
                  <a:srgbClr val="002060"/>
                </a:solidFill>
              </a:rPr>
              <a:t>ЭТиКТ</a:t>
            </a:r>
            <a:r>
              <a:rPr lang="ru-RU" sz="2800" kern="0" dirty="0">
                <a:solidFill>
                  <a:srgbClr val="002060"/>
                </a:solidFill>
              </a:rPr>
              <a:t>»</a:t>
            </a:r>
            <a:endParaRPr lang="ru-RU" sz="28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589525"/>
              </p:ext>
            </p:extLst>
          </p:nvPr>
        </p:nvGraphicFramePr>
        <p:xfrm>
          <a:off x="385572" y="1383038"/>
          <a:ext cx="11420856" cy="5366714"/>
        </p:xfrm>
        <a:graphic>
          <a:graphicData uri="http://schemas.openxmlformats.org/drawingml/2006/table">
            <a:tbl>
              <a:tblPr firstRow="1" firstCol="1" bandRow="1"/>
              <a:tblGrid>
                <a:gridCol w="487062">
                  <a:extLst>
                    <a:ext uri="{9D8B030D-6E8A-4147-A177-3AD203B41FA5}">
                      <a16:colId xmlns:a16="http://schemas.microsoft.com/office/drawing/2014/main" val="684457375"/>
                    </a:ext>
                  </a:extLst>
                </a:gridCol>
                <a:gridCol w="3967574">
                  <a:extLst>
                    <a:ext uri="{9D8B030D-6E8A-4147-A177-3AD203B41FA5}">
                      <a16:colId xmlns:a16="http://schemas.microsoft.com/office/drawing/2014/main" val="4207632998"/>
                    </a:ext>
                  </a:extLst>
                </a:gridCol>
                <a:gridCol w="6966220">
                  <a:extLst>
                    <a:ext uri="{9D8B030D-6E8A-4147-A177-3AD203B41FA5}">
                      <a16:colId xmlns:a16="http://schemas.microsoft.com/office/drawing/2014/main" val="546588612"/>
                    </a:ext>
                  </a:extLst>
                </a:gridCol>
              </a:tblGrid>
              <a:tr h="258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smtClean="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СТАТЬИ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smtClean="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АВТОРОВ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882849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оптических волокон в передаче данных в телекоммуникациях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Т.Нұржауқызы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Н.Смайлов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892310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5G және жасанды  интеллект: ақылды қалаларды құру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А.Айтенова, Н.Смайлов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134994"/>
                  </a:ext>
                </a:extLst>
              </a:tr>
              <a:tr h="560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5G желілерінің медицинадағы қашықтықтан операция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жасауға ықпалы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А.Бөрібай, Н.Смайлов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081303"/>
                  </a:ext>
                </a:extLst>
              </a:tr>
              <a:tr h="560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Радиотехникалық жүйелердің спутниктік телекоммуникациядағы рөлі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Н.Серікқазы, Н.Смайлов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007314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Радиотолқындар арқылы сигналдарды өңдеу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А.Ж.Ержанқызы, Н.Смайлов, Ә.Сәбиболда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533027"/>
                  </a:ext>
                </a:extLst>
              </a:tr>
              <a:tr h="3703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Жерсеріктер арқылы IoT құрылғыларының байланысын қамтамасыз ету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Бегимханов У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1*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Смайлов Н</a:t>
                      </a:r>
                      <a:r>
                        <a:rPr lang="ru-RU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i="1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465237"/>
                  </a:ext>
                </a:extLst>
              </a:tr>
              <a:tr h="560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 из стратосферы: возможности и перспективы аэростатных ретрансляторов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К.А. Тажен*, М.А. Абдуллаев, А.Е. Куттыбаева, Н.С. Кыстаубаев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256446"/>
                  </a:ext>
                </a:extLst>
              </a:tr>
              <a:tr h="560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етодологические основы и практические аспекты мониторинга телекоммуникационных сетей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А. О. Касимов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 А. М. Дараев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 С. Е. Ибекеев С. Е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1,2*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., В. Н.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773929"/>
                  </a:ext>
                </a:extLst>
              </a:tr>
              <a:tr h="5890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Оптикалық жүйелердің дисперсиялық сипаттамалары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А.Е.Куттыбаева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Р.Абдықадырқызы 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М.Мергенбай 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Ә.Дәлекен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Қ.Төлеген</a:t>
                      </a:r>
                      <a:r>
                        <a:rPr lang="kk-KZ" sz="120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Times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243259"/>
                  </a:ext>
                </a:extLst>
              </a:tr>
              <a:tr h="560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Анализ контроллера температуры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2882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2882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DengXian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kern="1400" spc="-5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DengXian Light"/>
                          <a:cs typeface="Times New Roman" panose="02020603050405020304" pitchFamily="18" charset="0"/>
                        </a:rPr>
                        <a:t>А.Сабырбаев </a:t>
                      </a:r>
                      <a:r>
                        <a:rPr lang="kk-KZ" sz="1200" kern="100" spc="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 kern="100" spc="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А.Е.</a:t>
                      </a:r>
                      <a:r>
                        <a:rPr lang="kk-KZ" sz="1200" kern="1400" spc="-5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DengXian Light"/>
                          <a:cs typeface="Times New Roman" panose="02020603050405020304" pitchFamily="18" charset="0"/>
                        </a:rPr>
                        <a:t> Куттыбаева</a:t>
                      </a:r>
                      <a:r>
                        <a:rPr lang="kk-KZ" sz="1200" kern="100" spc="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1*</a:t>
                      </a:r>
                      <a:r>
                        <a:rPr lang="kk-KZ" sz="1200" kern="100" spc="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Р.Абдықадырқызы </a:t>
                      </a:r>
                      <a:r>
                        <a:rPr lang="kk-KZ" sz="1200" kern="100" spc="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 kern="100" spc="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М.Мергенбай </a:t>
                      </a:r>
                      <a:r>
                        <a:rPr lang="kk-KZ" sz="1200" kern="100" spc="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200" kern="100" spc="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А.Маханбай</a:t>
                      </a:r>
                      <a:r>
                        <a:rPr lang="kk-KZ" sz="1200" kern="100" spc="0" baseline="300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kern="1400" spc="-5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DengXian Light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bg1"/>
                          </a:solidFill>
                          <a:effectLst/>
                          <a:latin typeface="Times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25" marR="42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894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9026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385</Words>
  <Application>Microsoft Office PowerPoint</Application>
  <PresentationFormat>Широкоэкранный</PresentationFormat>
  <Paragraphs>67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5" baseType="lpstr">
      <vt:lpstr>SimSun</vt:lpstr>
      <vt:lpstr>Arial</vt:lpstr>
      <vt:lpstr>Calibri</vt:lpstr>
      <vt:lpstr>Calibri Light</vt:lpstr>
      <vt:lpstr>Century Gothic</vt:lpstr>
      <vt:lpstr>DengXian</vt:lpstr>
      <vt:lpstr>DengXian Light</vt:lpstr>
      <vt:lpstr>Times</vt:lpstr>
      <vt:lpstr>Times New Roman</vt:lpstr>
      <vt:lpstr>Wingdings 3</vt:lpstr>
      <vt:lpstr>Тема Office</vt:lpstr>
      <vt:lpstr>1_Сектор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Zauresh Yekeibekova</dc:creator>
  <cp:lastModifiedBy>Әкежан Сәбиболда</cp:lastModifiedBy>
  <cp:revision>181</cp:revision>
  <dcterms:created xsi:type="dcterms:W3CDTF">2021-12-07T10:51:33Z</dcterms:created>
  <dcterms:modified xsi:type="dcterms:W3CDTF">2025-04-23T17:25:58Z</dcterms:modified>
</cp:coreProperties>
</file>